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3" r:id="rId1"/>
  </p:sldMasterIdLst>
  <p:sldIdLst>
    <p:sldId id="257" r:id="rId2"/>
    <p:sldId id="258" r:id="rId3"/>
    <p:sldId id="259" r:id="rId4"/>
    <p:sldId id="283" r:id="rId5"/>
    <p:sldId id="261" r:id="rId6"/>
    <p:sldId id="260" r:id="rId7"/>
    <p:sldId id="262" r:id="rId8"/>
    <p:sldId id="263" r:id="rId9"/>
    <p:sldId id="264" r:id="rId10"/>
    <p:sldId id="267" r:id="rId11"/>
    <p:sldId id="265" r:id="rId12"/>
    <p:sldId id="268" r:id="rId13"/>
    <p:sldId id="270" r:id="rId14"/>
    <p:sldId id="272" r:id="rId15"/>
    <p:sldId id="269" r:id="rId16"/>
    <p:sldId id="273" r:id="rId17"/>
    <p:sldId id="275" r:id="rId18"/>
    <p:sldId id="276" r:id="rId19"/>
    <p:sldId id="280" r:id="rId20"/>
    <p:sldId id="282" r:id="rId21"/>
    <p:sldId id="285" r:id="rId22"/>
    <p:sldId id="287" r:id="rId23"/>
    <p:sldId id="277" r:id="rId24"/>
    <p:sldId id="286" r:id="rId25"/>
    <p:sldId id="278" r:id="rId26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5987" autoAdjust="0"/>
    <p:restoredTop sz="94660"/>
  </p:normalViewPr>
  <p:slideViewPr>
    <p:cSldViewPr snapToGrid="0">
      <p:cViewPr varScale="1">
        <p:scale>
          <a:sx n="94" d="100"/>
          <a:sy n="94" d="100"/>
        </p:scale>
        <p:origin x="-197" y="-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813EDB-5CF4-4A41-BCF9-F51854B3799B}" type="datetimeFigureOut">
              <a:rPr lang="de-DE" smtClean="0"/>
              <a:pPr/>
              <a:t>18.07.2019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D9E7F-E53F-4EE7-9D04-6D8806432A87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17351127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813EDB-5CF4-4A41-BCF9-F51854B3799B}" type="datetimeFigureOut">
              <a:rPr lang="de-DE" smtClean="0"/>
              <a:pPr/>
              <a:t>18.07.2019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D9E7F-E53F-4EE7-9D04-6D8806432A87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11963034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813EDB-5CF4-4A41-BCF9-F51854B3799B}" type="datetimeFigureOut">
              <a:rPr lang="de-DE" smtClean="0"/>
              <a:pPr/>
              <a:t>18.07.2019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D9E7F-E53F-4EE7-9D04-6D8806432A87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5313269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813EDB-5CF4-4A41-BCF9-F51854B3799B}" type="datetimeFigureOut">
              <a:rPr lang="de-DE" smtClean="0"/>
              <a:pPr/>
              <a:t>18.07.2019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D9E7F-E53F-4EE7-9D04-6D8806432A87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4252311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 für 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813EDB-5CF4-4A41-BCF9-F51854B3799B}" type="datetimeFigureOut">
              <a:rPr lang="de-DE" smtClean="0"/>
              <a:pPr/>
              <a:t>18.07.2019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D9E7F-E53F-4EE7-9D04-6D8806432A87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xmlns="" val="2276061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hr oder Fals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813EDB-5CF4-4A41-BCF9-F51854B3799B}" type="datetimeFigureOut">
              <a:rPr lang="de-DE" smtClean="0"/>
              <a:pPr/>
              <a:t>18.07.2019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D9E7F-E53F-4EE7-9D04-6D8806432A87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12317596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813EDB-5CF4-4A41-BCF9-F51854B3799B}" type="datetimeFigureOut">
              <a:rPr lang="de-DE" smtClean="0"/>
              <a:pPr/>
              <a:t>18.07.2019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D9E7F-E53F-4EE7-9D04-6D8806432A87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384767721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813EDB-5CF4-4A41-BCF9-F51854B3799B}" type="datetimeFigureOut">
              <a:rPr lang="de-DE" smtClean="0"/>
              <a:pPr/>
              <a:t>18.07.2019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D9E7F-E53F-4EE7-9D04-6D8806432A87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39298971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813EDB-5CF4-4A41-BCF9-F51854B3799B}" type="datetimeFigureOut">
              <a:rPr lang="de-DE" smtClean="0"/>
              <a:pPr/>
              <a:t>18.07.2019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D9E7F-E53F-4EE7-9D04-6D8806432A87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26963617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813EDB-5CF4-4A41-BCF9-F51854B3799B}" type="datetimeFigureOut">
              <a:rPr lang="de-DE" smtClean="0"/>
              <a:pPr/>
              <a:t>18.07.2019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D9E7F-E53F-4EE7-9D04-6D8806432A87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19166838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813EDB-5CF4-4A41-BCF9-F51854B3799B}" type="datetimeFigureOut">
              <a:rPr lang="de-DE" smtClean="0"/>
              <a:pPr/>
              <a:t>18.07.2019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D9E7F-E53F-4EE7-9D04-6D8806432A87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31781730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813EDB-5CF4-4A41-BCF9-F51854B3799B}" type="datetimeFigureOut">
              <a:rPr lang="de-DE" smtClean="0"/>
              <a:pPr/>
              <a:t>18.07.2019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D9E7F-E53F-4EE7-9D04-6D8806432A87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33867158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813EDB-5CF4-4A41-BCF9-F51854B3799B}" type="datetimeFigureOut">
              <a:rPr lang="de-DE" smtClean="0"/>
              <a:pPr/>
              <a:t>18.07.2019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D9E7F-E53F-4EE7-9D04-6D8806432A87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27755878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813EDB-5CF4-4A41-BCF9-F51854B3799B}" type="datetimeFigureOut">
              <a:rPr lang="de-DE" smtClean="0"/>
              <a:pPr/>
              <a:t>18.07.2019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D9E7F-E53F-4EE7-9D04-6D8806432A87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24563232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813EDB-5CF4-4A41-BCF9-F51854B3799B}" type="datetimeFigureOut">
              <a:rPr lang="de-DE" smtClean="0"/>
              <a:pPr/>
              <a:t>18.07.2019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D9E7F-E53F-4EE7-9D04-6D8806432A87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21353094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 smtClean="0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813EDB-5CF4-4A41-BCF9-F51854B3799B}" type="datetimeFigureOut">
              <a:rPr lang="de-DE" smtClean="0"/>
              <a:pPr/>
              <a:t>18.07.2019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D9E7F-E53F-4EE7-9D04-6D8806432A87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6183030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813EDB-5CF4-4A41-BCF9-F51854B3799B}" type="datetimeFigureOut">
              <a:rPr lang="de-DE" smtClean="0"/>
              <a:pPr/>
              <a:t>18.07.2019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AF8D9E7F-E53F-4EE7-9D04-6D8806432A87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27528389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  <p:sldLayoutId id="2147483726" r:id="rId13"/>
    <p:sldLayoutId id="2147483727" r:id="rId14"/>
    <p:sldLayoutId id="2147483728" r:id="rId15"/>
    <p:sldLayoutId id="214748372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MPG - </a:t>
            </a:r>
            <a:r>
              <a:rPr lang="de-DE" dirty="0" smtClean="0"/>
              <a:t>Biogeographie</a:t>
            </a:r>
            <a:r>
              <a:rPr lang="de-DE" dirty="0"/>
              <a:t/>
            </a:r>
            <a:br>
              <a:rPr lang="de-DE" dirty="0"/>
            </a:br>
            <a:r>
              <a:rPr lang="de-DE" dirty="0" smtClean="0"/>
              <a:t>Projekt: </a:t>
            </a:r>
            <a:r>
              <a:rPr lang="de-DE" dirty="0" smtClean="0"/>
              <a:t>„</a:t>
            </a:r>
            <a:r>
              <a:rPr lang="de-DE" dirty="0" err="1" smtClean="0"/>
              <a:t>Moosflora</a:t>
            </a:r>
            <a:r>
              <a:rPr lang="de-DE" dirty="0" smtClean="0"/>
              <a:t> im MOF“</a:t>
            </a:r>
            <a:r>
              <a:rPr lang="de-DE" dirty="0" smtClean="0"/>
              <a:t>	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smtClean="0"/>
              <a:t>Schupp</a:t>
            </a:r>
            <a:r>
              <a:rPr lang="de-DE" dirty="0" smtClean="0"/>
              <a:t>, Alexander; Schwalb, Jan &amp; Andreas Schönberg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 smtClean="0"/>
              <a:t>Leitung: </a:t>
            </a:r>
            <a:r>
              <a:rPr lang="de-DE" dirty="0" smtClean="0"/>
              <a:t>Jürgen </a:t>
            </a:r>
            <a:r>
              <a:rPr lang="de-DE" dirty="0" smtClean="0"/>
              <a:t>Kluge</a:t>
            </a:r>
          </a:p>
        </p:txBody>
      </p:sp>
    </p:spTree>
    <p:extLst>
      <p:ext uri="{BB962C8B-B14F-4D97-AF65-F5344CB8AC3E}">
        <p14:creationId xmlns:p14="http://schemas.microsoft.com/office/powerpoint/2010/main" xmlns="" val="2849587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44966" y="6267281"/>
            <a:ext cx="8596668" cy="590719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de-DE" sz="1000" dirty="0" smtClean="0"/>
              <a:t>Typischer Boden an Freiflächen: Moos mit hoher Bedeckung (</a:t>
            </a:r>
            <a:r>
              <a:rPr lang="de-DE" sz="1000" i="1" dirty="0" err="1" smtClean="0"/>
              <a:t>Rhythidiadelphus</a:t>
            </a:r>
            <a:r>
              <a:rPr lang="de-DE" sz="1000" i="1" dirty="0" smtClean="0"/>
              <a:t>)</a:t>
            </a:r>
          </a:p>
          <a:p>
            <a:pPr>
              <a:buNone/>
            </a:pPr>
            <a:endParaRPr lang="de-DE" sz="1000" i="1" dirty="0"/>
          </a:p>
        </p:txBody>
      </p:sp>
      <p:pic>
        <p:nvPicPr>
          <p:cNvPr id="3074" name="Picture 2" descr="C:\Users\AS\Desktop\Bilderausladen\IMG_20190704_093650692.jpg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659741" y="444957"/>
            <a:ext cx="7736128" cy="580209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3.2 Totholz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Bedeckung auf akkumulierter (und ausgewählter) Menge an Totholz im Plot</a:t>
            </a:r>
          </a:p>
          <a:p>
            <a:r>
              <a:rPr lang="de-DE" dirty="0" smtClean="0"/>
              <a:t>Vergleichbarkeit der Artzusammensetzung</a:t>
            </a:r>
          </a:p>
          <a:p>
            <a:r>
              <a:rPr lang="de-DE" dirty="0" smtClean="0"/>
              <a:t>Keine Vergleichbarkeit der Menge an Totholz und absoluten Bedeckung</a:t>
            </a:r>
            <a:endParaRPr lang="de-D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44966" y="6267281"/>
            <a:ext cx="8596668" cy="590719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de-DE" sz="1000" dirty="0" smtClean="0"/>
              <a:t>Typische Bedeckung auf Totholz: </a:t>
            </a:r>
            <a:r>
              <a:rPr lang="de-DE" sz="1000" i="1" dirty="0" err="1" smtClean="0"/>
              <a:t>Hypnum</a:t>
            </a:r>
            <a:r>
              <a:rPr lang="de-DE" sz="1000" i="1" dirty="0" smtClean="0"/>
              <a:t> </a:t>
            </a:r>
            <a:r>
              <a:rPr lang="de-DE" sz="1000" i="1" dirty="0" err="1" smtClean="0"/>
              <a:t>cupressiforme</a:t>
            </a:r>
            <a:r>
              <a:rPr lang="de-DE" sz="1000" i="1" dirty="0" smtClean="0"/>
              <a:t> und </a:t>
            </a:r>
            <a:r>
              <a:rPr lang="de-DE" sz="1000" i="1" dirty="0" err="1" smtClean="0"/>
              <a:t>brachyothecium</a:t>
            </a:r>
            <a:r>
              <a:rPr lang="de-DE" sz="1000" i="1" dirty="0" smtClean="0"/>
              <a:t> (</a:t>
            </a:r>
            <a:r>
              <a:rPr lang="de-DE" sz="1000" i="1" dirty="0" err="1" smtClean="0"/>
              <a:t>rotabulum</a:t>
            </a:r>
            <a:r>
              <a:rPr lang="de-DE" sz="1000" i="1" dirty="0" smtClean="0"/>
              <a:t>)</a:t>
            </a:r>
          </a:p>
          <a:p>
            <a:pPr>
              <a:buNone/>
            </a:pPr>
            <a:endParaRPr lang="de-DE" sz="1000" i="1" dirty="0"/>
          </a:p>
        </p:txBody>
      </p:sp>
      <p:pic>
        <p:nvPicPr>
          <p:cNvPr id="3074" name="Picture 2" descr="C:\Users\AS\Desktop\Bilderausladen\IMG_20190704_093650692.jpg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59741" y="444957"/>
            <a:ext cx="7736128" cy="580209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3.3 Epiphyten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Bedeckung auf akkumulierter Fläche pro Baumart</a:t>
            </a:r>
          </a:p>
          <a:p>
            <a:pPr marL="742950" lvl="2" indent="-342900"/>
            <a:r>
              <a:rPr lang="de-DE" dirty="0" smtClean="0"/>
              <a:t>Bei dichtem Bestand erfolgt Auswahl repräsentativer Bäume</a:t>
            </a:r>
          </a:p>
          <a:p>
            <a:endParaRPr lang="de-DE" dirty="0" smtClean="0"/>
          </a:p>
          <a:p>
            <a:endParaRPr lang="de-DE" dirty="0" smtClean="0"/>
          </a:p>
          <a:p>
            <a:r>
              <a:rPr lang="de-DE" dirty="0" smtClean="0"/>
              <a:t>Unterteilung nach Höhe</a:t>
            </a:r>
          </a:p>
          <a:p>
            <a:pPr lvl="1"/>
            <a:r>
              <a:rPr lang="de-DE" dirty="0" smtClean="0"/>
              <a:t>Level 1 – Baumbasis bis 1 Meter (Körpermitte)</a:t>
            </a:r>
          </a:p>
          <a:p>
            <a:pPr lvl="1"/>
            <a:r>
              <a:rPr lang="de-DE" dirty="0" smtClean="0"/>
              <a:t>Level 2 – 1 bis 2 Meter (etwas über Kopfhöhe)</a:t>
            </a:r>
          </a:p>
          <a:p>
            <a:pPr lvl="1"/>
            <a:r>
              <a:rPr lang="de-DE" dirty="0" smtClean="0"/>
              <a:t>Level 3 – 2 bis 3 Meter (Noch abschätzbar)</a:t>
            </a:r>
          </a:p>
          <a:p>
            <a:pPr lvl="1"/>
            <a:endParaRPr lang="de-DE" dirty="0" smtClean="0"/>
          </a:p>
          <a:p>
            <a:pPr lvl="1"/>
            <a:r>
              <a:rPr lang="de-DE" dirty="0" smtClean="0"/>
              <a:t>Über 3 Metern keine Aufnahme – nicht mehr abschätzbar und bestimmbar</a:t>
            </a:r>
          </a:p>
          <a:p>
            <a:endParaRPr lang="de-DE" dirty="0" smtClean="0"/>
          </a:p>
          <a:p>
            <a:endParaRPr lang="de-DE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44966" y="6267281"/>
            <a:ext cx="8596668" cy="590719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de-DE" sz="1000" dirty="0" smtClean="0"/>
              <a:t>Typische Epiphyten Bedeckung: </a:t>
            </a:r>
            <a:r>
              <a:rPr lang="de-DE" sz="1000" i="1" dirty="0" err="1" smtClean="0"/>
              <a:t>Hypnum</a:t>
            </a:r>
            <a:r>
              <a:rPr lang="de-DE" sz="1000" i="1" dirty="0" smtClean="0"/>
              <a:t> </a:t>
            </a:r>
            <a:r>
              <a:rPr lang="de-DE" sz="1000" i="1" dirty="0" err="1" smtClean="0"/>
              <a:t>cupressiforme</a:t>
            </a:r>
            <a:endParaRPr lang="de-DE" sz="1000" dirty="0" smtClean="0"/>
          </a:p>
          <a:p>
            <a:pPr>
              <a:buNone/>
            </a:pPr>
            <a:endParaRPr lang="de-DE" sz="1000" i="1" dirty="0"/>
          </a:p>
        </p:txBody>
      </p:sp>
      <p:pic>
        <p:nvPicPr>
          <p:cNvPr id="3074" name="Picture 2" descr="C:\Users\AS\Desktop\Bilderausladen\IMG_20190704_093650692.jpg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2352019" y="444957"/>
            <a:ext cx="4351572" cy="580209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3.4 Gestein / Feuchter Boden / Spritzwasser/Wege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Gestein bisher nur in Zusammenhang mit Wurzeltellern als Boden aufgetreten</a:t>
            </a:r>
          </a:p>
          <a:p>
            <a:r>
              <a:rPr lang="de-DE" dirty="0" smtClean="0"/>
              <a:t>Steinbruch schwer zugänglich</a:t>
            </a:r>
          </a:p>
          <a:p>
            <a:endParaRPr lang="de-DE" dirty="0" smtClean="0"/>
          </a:p>
          <a:p>
            <a:r>
              <a:rPr lang="de-DE" dirty="0" smtClean="0"/>
              <a:t>Geplante Designs</a:t>
            </a:r>
            <a:endParaRPr lang="de-DE" dirty="0" smtClean="0"/>
          </a:p>
          <a:p>
            <a:endParaRPr lang="de-DE" dirty="0" smtClean="0"/>
          </a:p>
          <a:p>
            <a:endParaRPr lang="de-D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4. Auswertung 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de-DE" dirty="0" smtClean="0"/>
              <a:t>Bestimmen von Arten</a:t>
            </a:r>
          </a:p>
          <a:p>
            <a:r>
              <a:rPr lang="de-DE" dirty="0" smtClean="0"/>
              <a:t>Bei einigen Gattung sind die Spezies kaum bestimmbar</a:t>
            </a:r>
          </a:p>
          <a:p>
            <a:r>
              <a:rPr lang="de-DE" dirty="0" err="1" smtClean="0"/>
              <a:t>Bryum</a:t>
            </a:r>
            <a:r>
              <a:rPr lang="de-DE" dirty="0" smtClean="0"/>
              <a:t>, </a:t>
            </a:r>
            <a:r>
              <a:rPr lang="de-DE" dirty="0" err="1" smtClean="0"/>
              <a:t>Metzgeria</a:t>
            </a:r>
            <a:r>
              <a:rPr lang="de-DE" dirty="0" smtClean="0"/>
              <a:t> </a:t>
            </a:r>
            <a:r>
              <a:rPr lang="de-DE" dirty="0" smtClean="0"/>
              <a:t>sowie sehr kleine Arten ohne </a:t>
            </a:r>
            <a:r>
              <a:rPr lang="de-DE" dirty="0" err="1" smtClean="0"/>
              <a:t>Sporogone</a:t>
            </a:r>
            <a:endParaRPr lang="de-DE" dirty="0" smtClean="0"/>
          </a:p>
          <a:p>
            <a:endParaRPr lang="de-DE" dirty="0" smtClean="0"/>
          </a:p>
          <a:p>
            <a:pPr>
              <a:buNone/>
            </a:pPr>
            <a:r>
              <a:rPr lang="de-DE" dirty="0" smtClean="0"/>
              <a:t>Digitalisierung/Erstellen einer Datenbank</a:t>
            </a:r>
          </a:p>
          <a:p>
            <a:r>
              <a:rPr lang="de-DE" dirty="0" smtClean="0"/>
              <a:t>Getrennte Datensätze mit </a:t>
            </a:r>
            <a:r>
              <a:rPr lang="de-DE" dirty="0" err="1" smtClean="0"/>
              <a:t>Plotinformationen</a:t>
            </a:r>
            <a:r>
              <a:rPr lang="de-DE" dirty="0" smtClean="0"/>
              <a:t> und Artenlisten</a:t>
            </a:r>
          </a:p>
          <a:p>
            <a:r>
              <a:rPr lang="de-DE" dirty="0" smtClean="0"/>
              <a:t>Ermöglicht diverse Statistische Auswertung</a:t>
            </a:r>
          </a:p>
          <a:p>
            <a:r>
              <a:rPr lang="de-DE" dirty="0" smtClean="0"/>
              <a:t>Über eineindeutige </a:t>
            </a:r>
            <a:r>
              <a:rPr lang="de-DE" dirty="0" err="1" smtClean="0"/>
              <a:t>Ids</a:t>
            </a:r>
            <a:r>
              <a:rPr lang="de-DE" dirty="0" smtClean="0"/>
              <a:t> zugriff auf jeden </a:t>
            </a:r>
            <a:r>
              <a:rPr lang="de-DE" dirty="0" err="1" smtClean="0"/>
              <a:t>Subplot</a:t>
            </a:r>
            <a:endParaRPr lang="de-DE" dirty="0" smtClean="0"/>
          </a:p>
          <a:p>
            <a:pPr lvl="1"/>
            <a:r>
              <a:rPr lang="de-DE" dirty="0" smtClean="0"/>
              <a:t>P20-EP01Beech = An der Position 20, </a:t>
            </a:r>
            <a:r>
              <a:rPr lang="de-DE" dirty="0" err="1" smtClean="0"/>
              <a:t>Subplot</a:t>
            </a:r>
            <a:r>
              <a:rPr lang="de-DE" dirty="0" smtClean="0"/>
              <a:t> Epiphyten an Buchen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4. Auswertung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de-DE" dirty="0" smtClean="0"/>
              <a:t>Statistik</a:t>
            </a:r>
          </a:p>
          <a:p>
            <a:r>
              <a:rPr lang="de-DE" dirty="0" smtClean="0"/>
              <a:t>Artenliste mit Anzahl und Häufigkeit der Arten im MOF</a:t>
            </a:r>
          </a:p>
          <a:p>
            <a:pPr>
              <a:buNone/>
            </a:pPr>
            <a:endParaRPr lang="de-DE" dirty="0" smtClean="0"/>
          </a:p>
          <a:p>
            <a:r>
              <a:rPr lang="de-DE" dirty="0" smtClean="0"/>
              <a:t>Vergleich der Abteilungen</a:t>
            </a:r>
          </a:p>
          <a:p>
            <a:pPr lvl="1"/>
            <a:r>
              <a:rPr lang="de-DE" dirty="0" smtClean="0"/>
              <a:t>typische Merkmale und Unterschiede</a:t>
            </a:r>
            <a:endParaRPr lang="de-DE" dirty="0" smtClean="0"/>
          </a:p>
          <a:p>
            <a:r>
              <a:rPr lang="de-DE" dirty="0" smtClean="0"/>
              <a:t>Vergleich von Epiphyten</a:t>
            </a:r>
          </a:p>
          <a:p>
            <a:pPr lvl="1"/>
            <a:r>
              <a:rPr lang="de-DE" dirty="0" smtClean="0"/>
              <a:t>Typische Bedeckung nach Baumart und Veränderung in der Höhe (Levels)</a:t>
            </a:r>
          </a:p>
          <a:p>
            <a:endParaRPr lang="de-DE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5. Bisherige Ergebnisse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Etwa 15-20 Hauptplots mit insgesamt </a:t>
            </a:r>
            <a:r>
              <a:rPr lang="de-DE" dirty="0" err="1" smtClean="0"/>
              <a:t>ca</a:t>
            </a:r>
            <a:r>
              <a:rPr lang="de-DE" dirty="0" smtClean="0"/>
              <a:t> 45 </a:t>
            </a:r>
            <a:r>
              <a:rPr lang="de-DE" dirty="0" err="1" smtClean="0"/>
              <a:t>Subplots</a:t>
            </a:r>
            <a:endParaRPr lang="de-DE" dirty="0" smtClean="0"/>
          </a:p>
          <a:p>
            <a:endParaRPr lang="de-DE" dirty="0" smtClean="0"/>
          </a:p>
          <a:p>
            <a:r>
              <a:rPr lang="de-DE" dirty="0" smtClean="0"/>
              <a:t>Freiflächen</a:t>
            </a:r>
          </a:p>
          <a:p>
            <a:pPr lvl="1"/>
            <a:r>
              <a:rPr lang="de-DE" dirty="0" smtClean="0"/>
              <a:t>Hohe Bedeckung mit </a:t>
            </a:r>
            <a:r>
              <a:rPr lang="de-DE" dirty="0" err="1" smtClean="0"/>
              <a:t>rhy</a:t>
            </a:r>
            <a:r>
              <a:rPr lang="de-DE" dirty="0" smtClean="0"/>
              <a:t> </a:t>
            </a:r>
            <a:r>
              <a:rPr lang="de-DE" dirty="0" err="1" smtClean="0"/>
              <a:t>squ</a:t>
            </a:r>
            <a:r>
              <a:rPr lang="de-DE" dirty="0" smtClean="0"/>
              <a:t>/</a:t>
            </a:r>
            <a:r>
              <a:rPr lang="de-DE" dirty="0" err="1" smtClean="0"/>
              <a:t>lor</a:t>
            </a:r>
            <a:endParaRPr lang="de-DE" dirty="0" smtClean="0"/>
          </a:p>
          <a:p>
            <a:r>
              <a:rPr lang="de-DE" dirty="0" smtClean="0"/>
              <a:t>Nadelwald</a:t>
            </a:r>
          </a:p>
          <a:p>
            <a:pPr lvl="1"/>
            <a:r>
              <a:rPr lang="de-DE" dirty="0" smtClean="0"/>
              <a:t>Artenarm, häufig nur 2 Arten (</a:t>
            </a:r>
            <a:r>
              <a:rPr lang="de-DE" dirty="0" err="1" smtClean="0"/>
              <a:t>hyp</a:t>
            </a:r>
            <a:r>
              <a:rPr lang="de-DE" dirty="0" smtClean="0"/>
              <a:t> </a:t>
            </a:r>
            <a:r>
              <a:rPr lang="de-DE" dirty="0" err="1" smtClean="0"/>
              <a:t>cup</a:t>
            </a:r>
            <a:r>
              <a:rPr lang="de-DE" dirty="0" smtClean="0"/>
              <a:t> und </a:t>
            </a:r>
            <a:r>
              <a:rPr lang="de-DE" dirty="0" err="1" smtClean="0"/>
              <a:t>bra</a:t>
            </a:r>
            <a:r>
              <a:rPr lang="de-DE" dirty="0" smtClean="0"/>
              <a:t> rot)</a:t>
            </a:r>
          </a:p>
          <a:p>
            <a:pPr lvl="1"/>
            <a:r>
              <a:rPr lang="de-DE" dirty="0" smtClean="0"/>
              <a:t>Geringe Bedeckung, außer auf Totholz</a:t>
            </a:r>
          </a:p>
          <a:p>
            <a:r>
              <a:rPr lang="de-DE" dirty="0" smtClean="0"/>
              <a:t>Laubwald</a:t>
            </a:r>
          </a:p>
          <a:p>
            <a:pPr lvl="1"/>
            <a:r>
              <a:rPr lang="de-DE" dirty="0" smtClean="0"/>
              <a:t>typisch </a:t>
            </a:r>
            <a:r>
              <a:rPr lang="de-DE" dirty="0" err="1" smtClean="0"/>
              <a:t>poly</a:t>
            </a:r>
            <a:r>
              <a:rPr lang="de-DE" dirty="0" smtClean="0"/>
              <a:t> </a:t>
            </a:r>
            <a:r>
              <a:rPr lang="de-DE" dirty="0" err="1" smtClean="0"/>
              <a:t>fer</a:t>
            </a:r>
            <a:r>
              <a:rPr lang="de-DE" dirty="0" smtClean="0"/>
              <a:t>, min/</a:t>
            </a:r>
            <a:r>
              <a:rPr lang="de-DE" dirty="0" err="1" smtClean="0"/>
              <a:t>atr</a:t>
            </a:r>
            <a:r>
              <a:rPr lang="de-DE" dirty="0" smtClean="0"/>
              <a:t>, </a:t>
            </a:r>
            <a:r>
              <a:rPr lang="de-DE" dirty="0" err="1" smtClean="0"/>
              <a:t>bra</a:t>
            </a:r>
            <a:r>
              <a:rPr lang="de-DE" dirty="0" smtClean="0"/>
              <a:t> rot auf laubfreiem Boden</a:t>
            </a:r>
          </a:p>
          <a:p>
            <a:pPr lvl="1"/>
            <a:r>
              <a:rPr lang="de-DE" dirty="0" smtClean="0"/>
              <a:t>Totholz mit </a:t>
            </a:r>
            <a:r>
              <a:rPr lang="de-DE" dirty="0" err="1" smtClean="0"/>
              <a:t>hyp</a:t>
            </a:r>
            <a:r>
              <a:rPr lang="de-DE" dirty="0" smtClean="0"/>
              <a:t> </a:t>
            </a:r>
            <a:r>
              <a:rPr lang="de-DE" dirty="0" err="1" smtClean="0"/>
              <a:t>cup</a:t>
            </a:r>
            <a:r>
              <a:rPr lang="de-DE" dirty="0" smtClean="0"/>
              <a:t>/</a:t>
            </a:r>
            <a:r>
              <a:rPr lang="de-DE" dirty="0" err="1" smtClean="0"/>
              <a:t>bra</a:t>
            </a:r>
            <a:r>
              <a:rPr lang="de-DE" dirty="0" smtClean="0"/>
              <a:t> rot in wechselnder </a:t>
            </a:r>
            <a:r>
              <a:rPr lang="de-DE" dirty="0" err="1" smtClean="0"/>
              <a:t>dominanz</a:t>
            </a:r>
            <a:endParaRPr lang="de-DE" dirty="0" smtClean="0"/>
          </a:p>
          <a:p>
            <a:pPr lvl="1"/>
            <a:endParaRPr lang="de-DE" dirty="0" smtClean="0"/>
          </a:p>
          <a:p>
            <a:pPr>
              <a:buNone/>
            </a:pPr>
            <a:endParaRPr lang="de-DE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44966" y="6267281"/>
            <a:ext cx="8596668" cy="590719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de-DE" sz="1000" dirty="0" smtClean="0"/>
              <a:t>Freifläche/Lärchen Abteilung</a:t>
            </a:r>
            <a:endParaRPr lang="de-DE" sz="1000" i="1" dirty="0"/>
          </a:p>
        </p:txBody>
      </p:sp>
      <p:pic>
        <p:nvPicPr>
          <p:cNvPr id="3074" name="Picture 2" descr="C:\Users\AS\Desktop\Bilderausladen\IMG_20190704_093650692.jpg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258944" y="516543"/>
            <a:ext cx="5418065" cy="4063549"/>
          </a:xfrm>
          <a:prstGeom prst="rect">
            <a:avLst/>
          </a:prstGeom>
          <a:noFill/>
        </p:spPr>
      </p:pic>
      <p:pic>
        <p:nvPicPr>
          <p:cNvPr id="5" name="Picture 2" descr="C:\Users\AS\Desktop\Bilderausladen\IMG_20190704_093650692.jpg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7221931" y="240067"/>
            <a:ext cx="4382047" cy="3286535"/>
          </a:xfrm>
          <a:prstGeom prst="rect">
            <a:avLst/>
          </a:prstGeom>
          <a:noFill/>
        </p:spPr>
      </p:pic>
      <p:pic>
        <p:nvPicPr>
          <p:cNvPr id="6" name="Picture 2" descr="C:\Users\AS\Desktop\Bilderausladen\IMG_20190704_093650692.jpg"/>
          <p:cNvPicPr>
            <a:picLocks noChangeAspect="1" noChangeArrowheads="1"/>
          </p:cNvPicPr>
          <p:nvPr/>
        </p:nvPicPr>
        <p:blipFill>
          <a:blip r:embed="rId4" cstate="print"/>
          <a:stretch>
            <a:fillRect/>
          </a:stretch>
        </p:blipFill>
        <p:spPr bwMode="auto">
          <a:xfrm>
            <a:off x="6044751" y="3700471"/>
            <a:ext cx="3902398" cy="2926799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1. Einleitung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de-DE" dirty="0" smtClean="0"/>
              <a:t>Ziel des Projektes</a:t>
            </a:r>
          </a:p>
          <a:p>
            <a:r>
              <a:rPr lang="de-DE" dirty="0" smtClean="0"/>
              <a:t>Artenliste – Liste der Moos-</a:t>
            </a:r>
            <a:r>
              <a:rPr lang="de-DE" dirty="0" smtClean="0"/>
              <a:t>S</a:t>
            </a:r>
            <a:r>
              <a:rPr lang="de-DE" dirty="0" smtClean="0"/>
              <a:t>pezies die im MOF vorkommen</a:t>
            </a:r>
          </a:p>
          <a:p>
            <a:endParaRPr lang="de-DE" dirty="0" smtClean="0"/>
          </a:p>
          <a:p>
            <a:r>
              <a:rPr lang="de-DE" dirty="0" smtClean="0"/>
              <a:t>Datenbank – mit vergleichbaren Daten zu Bedeckung und Substrat</a:t>
            </a:r>
          </a:p>
          <a:p>
            <a:pPr>
              <a:buNone/>
            </a:pPr>
            <a:endParaRPr lang="de-D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44966" y="6267281"/>
            <a:ext cx="8596668" cy="590719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de-DE" sz="1000" dirty="0" smtClean="0"/>
              <a:t>Lärchen Abteilung im Süden MOF</a:t>
            </a:r>
            <a:endParaRPr lang="de-DE" sz="1000" i="1" dirty="0"/>
          </a:p>
        </p:txBody>
      </p:sp>
      <p:pic>
        <p:nvPicPr>
          <p:cNvPr id="3074" name="Picture 2" descr="C:\Users\AS\Desktop\Bilderausladen\IMG_20190704_093650692.jpg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353286" y="1495680"/>
            <a:ext cx="5974686" cy="4481015"/>
          </a:xfrm>
          <a:prstGeom prst="rect">
            <a:avLst/>
          </a:prstGeom>
          <a:noFill/>
        </p:spPr>
      </p:pic>
      <p:pic>
        <p:nvPicPr>
          <p:cNvPr id="5" name="Picture 2" descr="C:\Users\AS\Desktop\Bilderausladen\IMG_20190704_093650692.jpg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6890303" y="1437687"/>
            <a:ext cx="4351572" cy="3263679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44966" y="6267281"/>
            <a:ext cx="8596668" cy="590719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de-DE" sz="1000" dirty="0" err="1" smtClean="0"/>
              <a:t>Coniferales</a:t>
            </a:r>
            <a:r>
              <a:rPr lang="de-DE" sz="1000" dirty="0" smtClean="0"/>
              <a:t>  Abteilung mit unterschiedlichem Unterwuchs im MOF</a:t>
            </a:r>
            <a:endParaRPr lang="de-DE" sz="1000" i="1" dirty="0"/>
          </a:p>
        </p:txBody>
      </p:sp>
      <p:pic>
        <p:nvPicPr>
          <p:cNvPr id="3074" name="Picture 2" descr="C:\Users\AS\Desktop\Bilderausladen\IMG_20190704_093650692.jpg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353285" y="1495680"/>
            <a:ext cx="5126751" cy="3845063"/>
          </a:xfrm>
          <a:prstGeom prst="rect">
            <a:avLst/>
          </a:prstGeom>
          <a:noFill/>
        </p:spPr>
      </p:pic>
      <p:pic>
        <p:nvPicPr>
          <p:cNvPr id="5" name="Picture 2" descr="C:\Users\AS\Desktop\Bilderausladen\IMG_20190704_093650692.jpg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5725565" y="1478146"/>
            <a:ext cx="5182498" cy="388687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44966" y="6267281"/>
            <a:ext cx="8596668" cy="590719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de-DE" sz="1000" dirty="0" smtClean="0"/>
              <a:t>Typischer Buchenwald im MOF</a:t>
            </a:r>
            <a:endParaRPr lang="de-DE" sz="1000" i="1" dirty="0"/>
          </a:p>
        </p:txBody>
      </p:sp>
      <p:pic>
        <p:nvPicPr>
          <p:cNvPr id="3074" name="Picture 2" descr="C:\Users\AS\Desktop\Bilderausladen\IMG_20190704_093650692.jpg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701242" y="589373"/>
            <a:ext cx="6961916" cy="522143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5. Bisherige </a:t>
            </a:r>
            <a:r>
              <a:rPr lang="de-DE" dirty="0" smtClean="0"/>
              <a:t>Ergebnisse </a:t>
            </a:r>
            <a:r>
              <a:rPr lang="de-DE" dirty="0" smtClean="0"/>
              <a:t>Epiphyten</a:t>
            </a:r>
            <a:br>
              <a:rPr lang="de-DE" dirty="0" smtClean="0"/>
            </a:b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i="1" dirty="0" err="1" smtClean="0"/>
              <a:t>fagus</a:t>
            </a:r>
            <a:r>
              <a:rPr lang="de-DE" i="1" dirty="0" smtClean="0"/>
              <a:t> </a:t>
            </a:r>
            <a:r>
              <a:rPr lang="de-DE" i="1" dirty="0" err="1" smtClean="0"/>
              <a:t>sylvatica</a:t>
            </a:r>
            <a:r>
              <a:rPr lang="de-DE" i="1" dirty="0" smtClean="0"/>
              <a:t> </a:t>
            </a:r>
          </a:p>
          <a:p>
            <a:pPr lvl="1"/>
            <a:r>
              <a:rPr lang="de-DE" dirty="0" smtClean="0"/>
              <a:t>abnehmende Bedeckung von </a:t>
            </a:r>
            <a:r>
              <a:rPr lang="de-DE" dirty="0" err="1" smtClean="0"/>
              <a:t>hyp</a:t>
            </a:r>
            <a:r>
              <a:rPr lang="de-DE" dirty="0" smtClean="0"/>
              <a:t> </a:t>
            </a:r>
            <a:r>
              <a:rPr lang="de-DE" dirty="0" err="1" smtClean="0"/>
              <a:t>cup</a:t>
            </a:r>
            <a:r>
              <a:rPr lang="de-DE" dirty="0" smtClean="0"/>
              <a:t> bei Zunahme von </a:t>
            </a:r>
            <a:r>
              <a:rPr lang="de-DE" dirty="0" err="1" smtClean="0"/>
              <a:t>ortho</a:t>
            </a:r>
            <a:endParaRPr lang="de-DE" dirty="0" smtClean="0"/>
          </a:p>
          <a:p>
            <a:pPr lvl="1"/>
            <a:r>
              <a:rPr lang="de-DE" dirty="0" err="1" smtClean="0"/>
              <a:t>Bra</a:t>
            </a:r>
            <a:r>
              <a:rPr lang="de-DE" dirty="0" smtClean="0"/>
              <a:t> rot mit teils sehr hoher Bedeckung an der Wurzelbasis</a:t>
            </a:r>
          </a:p>
          <a:p>
            <a:pPr lvl="1"/>
            <a:r>
              <a:rPr lang="de-DE" dirty="0" err="1" smtClean="0"/>
              <a:t>Metzgeria</a:t>
            </a:r>
            <a:r>
              <a:rPr lang="de-DE" dirty="0" smtClean="0"/>
              <a:t> ab Level 2</a:t>
            </a:r>
          </a:p>
          <a:p>
            <a:r>
              <a:rPr lang="de-DE" i="1" dirty="0" err="1" smtClean="0"/>
              <a:t>Picea</a:t>
            </a:r>
            <a:r>
              <a:rPr lang="de-DE" i="1" dirty="0" smtClean="0"/>
              <a:t> </a:t>
            </a:r>
            <a:r>
              <a:rPr lang="de-DE" i="1" dirty="0" err="1" smtClean="0"/>
              <a:t>abies</a:t>
            </a:r>
            <a:r>
              <a:rPr lang="de-DE" i="1" dirty="0" smtClean="0"/>
              <a:t> / </a:t>
            </a:r>
            <a:r>
              <a:rPr lang="de-DE" i="1" dirty="0" err="1" smtClean="0"/>
              <a:t>Pseudotsuga</a:t>
            </a:r>
            <a:r>
              <a:rPr lang="de-DE" i="1" dirty="0" smtClean="0"/>
              <a:t> </a:t>
            </a:r>
            <a:r>
              <a:rPr lang="de-DE" i="1" dirty="0" err="1" smtClean="0"/>
              <a:t>menziesii</a:t>
            </a:r>
            <a:endParaRPr lang="de-DE" i="1" dirty="0" smtClean="0"/>
          </a:p>
          <a:p>
            <a:pPr lvl="1"/>
            <a:r>
              <a:rPr lang="de-DE" i="1" dirty="0" smtClean="0"/>
              <a:t>nur geringe Bedeckung und nur auf Level 1 in der nähe der Wurzelbasis</a:t>
            </a:r>
          </a:p>
          <a:p>
            <a:pPr lvl="1"/>
            <a:r>
              <a:rPr lang="de-DE" i="1" dirty="0" smtClean="0"/>
              <a:t>Artenarm, teilweise nur </a:t>
            </a:r>
            <a:r>
              <a:rPr lang="de-DE" i="1" dirty="0" err="1" smtClean="0"/>
              <a:t>hyp</a:t>
            </a:r>
            <a:r>
              <a:rPr lang="de-DE" i="1" dirty="0" smtClean="0"/>
              <a:t> </a:t>
            </a:r>
            <a:r>
              <a:rPr lang="de-DE" i="1" dirty="0" err="1" smtClean="0"/>
              <a:t>cup</a:t>
            </a:r>
            <a:endParaRPr lang="de-DE" i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44966" y="6267281"/>
            <a:ext cx="8596668" cy="590719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de-DE" sz="1000" dirty="0" smtClean="0"/>
              <a:t>Epiphyten im MOF: </a:t>
            </a:r>
            <a:r>
              <a:rPr lang="de-DE" sz="1000" dirty="0" err="1" smtClean="0"/>
              <a:t>Douglasie,Buche,Eiche</a:t>
            </a:r>
            <a:endParaRPr lang="de-DE" sz="1000" i="1" dirty="0"/>
          </a:p>
        </p:txBody>
      </p:sp>
      <p:pic>
        <p:nvPicPr>
          <p:cNvPr id="3074" name="Picture 2" descr="C:\Users\AS\Desktop\Bilderausladen\IMG_20190704_093650692.jpg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738387" y="1406668"/>
            <a:ext cx="2883797" cy="3845063"/>
          </a:xfrm>
          <a:prstGeom prst="rect">
            <a:avLst/>
          </a:prstGeom>
          <a:noFill/>
        </p:spPr>
      </p:pic>
      <p:pic>
        <p:nvPicPr>
          <p:cNvPr id="5" name="Picture 2" descr="C:\Users\AS\Desktop\Bilderausladen\IMG_20190704_093650692.jpg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3816630" y="1364857"/>
            <a:ext cx="2915155" cy="3886874"/>
          </a:xfrm>
          <a:prstGeom prst="rect">
            <a:avLst/>
          </a:prstGeom>
          <a:noFill/>
        </p:spPr>
      </p:pic>
      <p:pic>
        <p:nvPicPr>
          <p:cNvPr id="6" name="Picture 2" descr="C:\Users\AS\Desktop\Bilderausladen\IMG_20190704_093650692.jpg"/>
          <p:cNvPicPr>
            <a:picLocks noChangeAspect="1" noChangeArrowheads="1"/>
          </p:cNvPicPr>
          <p:nvPr/>
        </p:nvPicPr>
        <p:blipFill>
          <a:blip r:embed="rId4" cstate="print"/>
          <a:stretch>
            <a:fillRect/>
          </a:stretch>
        </p:blipFill>
        <p:spPr bwMode="auto">
          <a:xfrm>
            <a:off x="6930715" y="1363508"/>
            <a:ext cx="2915155" cy="388687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6</a:t>
            </a:r>
            <a:r>
              <a:rPr lang="de-DE" smtClean="0"/>
              <a:t>. </a:t>
            </a:r>
            <a:r>
              <a:rPr lang="de-DE" dirty="0" smtClean="0"/>
              <a:t>Literatur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de-DE" dirty="0" smtClean="0"/>
              <a:t>Bohn, U. (1996): Vegetationskarte der Bundesrepublik Deutschland. Potentielle </a:t>
            </a:r>
            <a:r>
              <a:rPr lang="de-DE" dirty="0" err="1" smtClean="0"/>
              <a:t>natürlcihe</a:t>
            </a:r>
            <a:r>
              <a:rPr lang="de-DE" dirty="0" smtClean="0"/>
              <a:t> Vegetation Blatt CC 5518 Fulda. 1:200 000. In: Bundesamt für Naturschutz (Hrsg.): Schriftreihe für Vegetationskunde 15. Bonn-Bad </a:t>
            </a:r>
            <a:r>
              <a:rPr lang="de-DE" dirty="0" smtClean="0"/>
              <a:t>Godesberg</a:t>
            </a:r>
            <a:r>
              <a:rPr lang="de-DE" dirty="0" smtClean="0"/>
              <a:t/>
            </a:r>
            <a:br>
              <a:rPr lang="de-DE" dirty="0" smtClean="0"/>
            </a:br>
            <a:endParaRPr lang="de-DE" dirty="0" smtClean="0"/>
          </a:p>
          <a:p>
            <a:r>
              <a:rPr lang="de-DE" dirty="0" smtClean="0"/>
              <a:t>Braun-</a:t>
            </a:r>
            <a:r>
              <a:rPr lang="de-DE" dirty="0" err="1" smtClean="0"/>
              <a:t>Blanquet</a:t>
            </a:r>
            <a:r>
              <a:rPr lang="de-DE" dirty="0" smtClean="0"/>
              <a:t>, J. (1928): Pflanzensoziologie. Grundzüge der Vegetationskunde. </a:t>
            </a:r>
            <a:r>
              <a:rPr lang="de-DE" dirty="0" smtClean="0"/>
              <a:t>Montpellier</a:t>
            </a:r>
            <a:r>
              <a:rPr lang="de-DE" dirty="0" smtClean="0"/>
              <a:t/>
            </a:r>
            <a:br>
              <a:rPr lang="de-DE" dirty="0" smtClean="0"/>
            </a:br>
            <a:endParaRPr lang="de-DE" dirty="0" smtClean="0"/>
          </a:p>
          <a:p>
            <a:r>
              <a:rPr lang="de-DE" dirty="0" err="1" smtClean="0"/>
              <a:t>Dierschke</a:t>
            </a:r>
            <a:r>
              <a:rPr lang="de-DE" dirty="0" smtClean="0"/>
              <a:t>, H. (1994): Pflanzensoziologie. Grundlagen und Methoden. Stuttgart</a:t>
            </a:r>
            <a:r>
              <a:rPr lang="de-DE" dirty="0" smtClean="0"/>
              <a:t>.</a:t>
            </a:r>
            <a:r>
              <a:rPr lang="de-DE" dirty="0" smtClean="0"/>
              <a:t/>
            </a:r>
            <a:br>
              <a:rPr lang="de-DE" dirty="0" smtClean="0"/>
            </a:br>
            <a:endParaRPr lang="de-DE" dirty="0" smtClean="0"/>
          </a:p>
          <a:p>
            <a:r>
              <a:rPr lang="de-DE" dirty="0" smtClean="0"/>
              <a:t>Ellenberg, H. (1978): Vegetation Mitteleuropas mit den Alpen in ökologischer Sicht. Zweite, völlig neu bearbeitete Auflage. </a:t>
            </a:r>
            <a:r>
              <a:rPr lang="de-DE" dirty="0" smtClean="0"/>
              <a:t>Stuttgart</a:t>
            </a:r>
            <a:r>
              <a:rPr lang="de-DE" dirty="0" smtClean="0"/>
              <a:t/>
            </a:r>
            <a:br>
              <a:rPr lang="de-DE" dirty="0" smtClean="0"/>
            </a:br>
            <a:endParaRPr lang="de-DE" dirty="0" smtClean="0"/>
          </a:p>
          <a:p>
            <a:r>
              <a:rPr lang="de-DE" dirty="0" smtClean="0"/>
              <a:t>Ellenberg, H., Weber, H., </a:t>
            </a:r>
            <a:r>
              <a:rPr lang="de-DE" dirty="0" err="1" smtClean="0"/>
              <a:t>Düll</a:t>
            </a:r>
            <a:r>
              <a:rPr lang="de-DE" dirty="0" smtClean="0"/>
              <a:t>, R., Wirth, V., Werner, W. &amp; D. </a:t>
            </a:r>
            <a:r>
              <a:rPr lang="de-DE" dirty="0" err="1" smtClean="0"/>
              <a:t>Paulißen</a:t>
            </a:r>
            <a:r>
              <a:rPr lang="de-DE" dirty="0" smtClean="0"/>
              <a:t> (1991): Zeigerwerte von Pflanzen in Mitteleuropa. In: Lehrstuhl für Geobotanik der Universität Göttingen (</a:t>
            </a:r>
            <a:r>
              <a:rPr lang="de-DE" dirty="0" err="1" smtClean="0"/>
              <a:t>Hrgs</a:t>
            </a:r>
            <a:r>
              <a:rPr lang="de-DE" dirty="0" smtClean="0"/>
              <a:t>.): </a:t>
            </a:r>
            <a:r>
              <a:rPr lang="de-DE" dirty="0" err="1" smtClean="0"/>
              <a:t>Scripta</a:t>
            </a:r>
            <a:r>
              <a:rPr lang="de-DE" dirty="0" smtClean="0"/>
              <a:t> </a:t>
            </a:r>
            <a:r>
              <a:rPr lang="de-DE" dirty="0" err="1" smtClean="0"/>
              <a:t>Geobotanica</a:t>
            </a:r>
            <a:r>
              <a:rPr lang="de-DE" dirty="0" smtClean="0"/>
              <a:t>. </a:t>
            </a:r>
            <a:r>
              <a:rPr lang="de-DE" dirty="0" smtClean="0"/>
              <a:t>Göttingen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/>
            </a:r>
            <a:br>
              <a:rPr lang="de-DE" dirty="0" smtClean="0"/>
            </a:br>
            <a:endParaRPr lang="de-DE" dirty="0" smtClean="0"/>
          </a:p>
          <a:p>
            <a:r>
              <a:rPr lang="de-DE" dirty="0" smtClean="0"/>
              <a:t>Jahns, H. (1995): Farne, Moose, Flechten: Mittel-, Nord- und Westeuropas</a:t>
            </a:r>
            <a:r>
              <a:rPr lang="de-DE" dirty="0" smtClean="0"/>
              <a:t>.</a:t>
            </a:r>
            <a:r>
              <a:rPr lang="de-DE" dirty="0" smtClean="0"/>
              <a:t/>
            </a:r>
            <a:br>
              <a:rPr lang="de-DE" dirty="0" smtClean="0"/>
            </a:br>
            <a:endParaRPr lang="de-DE" dirty="0" smtClean="0"/>
          </a:p>
          <a:p>
            <a:r>
              <a:rPr lang="de-DE" dirty="0" err="1" smtClean="0"/>
              <a:t>Leyer</a:t>
            </a:r>
            <a:r>
              <a:rPr lang="de-DE" dirty="0" smtClean="0"/>
              <a:t>, I. &amp; K. </a:t>
            </a:r>
            <a:r>
              <a:rPr lang="de-DE" dirty="0" err="1" smtClean="0"/>
              <a:t>Wesche</a:t>
            </a:r>
            <a:r>
              <a:rPr lang="de-DE" dirty="0" smtClean="0"/>
              <a:t> (2007): Multivariate Statistik in der Ökologie. Eine Einführung</a:t>
            </a:r>
            <a:r>
              <a:rPr lang="de-DE" dirty="0" smtClean="0"/>
              <a:t>.</a:t>
            </a:r>
            <a:r>
              <a:rPr lang="de-DE" dirty="0" smtClean="0"/>
              <a:t/>
            </a:r>
            <a:br>
              <a:rPr lang="de-DE" dirty="0" smtClean="0"/>
            </a:br>
            <a:endParaRPr lang="de-DE" dirty="0" smtClean="0"/>
          </a:p>
          <a:p>
            <a:r>
              <a:rPr lang="de-DE" dirty="0" err="1" smtClean="0"/>
              <a:t>Wilmanns</a:t>
            </a:r>
            <a:r>
              <a:rPr lang="de-DE" dirty="0" smtClean="0"/>
              <a:t>, O. (1993): Ökologische Pflanzensoziologie. Eine Einführung in die Vegetation Mitteleuropas. 5. Auflage. </a:t>
            </a:r>
          </a:p>
          <a:p>
            <a:endParaRPr lang="de-D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2. Sampling Design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Mehrere Aufnahmen pro Baumart/Abteilung </a:t>
            </a:r>
            <a:endParaRPr lang="de-DE" dirty="0" smtClean="0"/>
          </a:p>
          <a:p>
            <a:r>
              <a:rPr lang="de-DE" dirty="0" smtClean="0"/>
              <a:t>Repräsentative Standorte</a:t>
            </a:r>
          </a:p>
          <a:p>
            <a:r>
              <a:rPr lang="de-DE" dirty="0" smtClean="0"/>
              <a:t>Unterschiede innerhalb einer Abteilung (</a:t>
            </a:r>
            <a:r>
              <a:rPr lang="de-DE" dirty="0" err="1" smtClean="0"/>
              <a:t>zb</a:t>
            </a:r>
            <a:r>
              <a:rPr lang="de-DE" dirty="0" smtClean="0"/>
              <a:t> Unterwuchs/Lichtverhältnisse)</a:t>
            </a:r>
          </a:p>
          <a:p>
            <a:endParaRPr lang="de-DE" dirty="0" smtClean="0"/>
          </a:p>
          <a:p>
            <a:r>
              <a:rPr lang="de-DE" dirty="0" smtClean="0"/>
              <a:t>Probleme:</a:t>
            </a:r>
          </a:p>
          <a:p>
            <a:pPr lvl="1"/>
            <a:r>
              <a:rPr lang="de-DE" dirty="0" err="1" smtClean="0"/>
              <a:t>Abteilungslayer</a:t>
            </a:r>
            <a:r>
              <a:rPr lang="de-DE" dirty="0" smtClean="0"/>
              <a:t> zeigt geplanten Bewuchs nicht aktuellen</a:t>
            </a:r>
          </a:p>
          <a:p>
            <a:pPr lvl="1"/>
            <a:r>
              <a:rPr lang="de-DE" dirty="0" smtClean="0"/>
              <a:t>Teileweise andere Baumarten</a:t>
            </a:r>
          </a:p>
          <a:p>
            <a:pPr lvl="1"/>
            <a:r>
              <a:rPr lang="de-DE" dirty="0" smtClean="0"/>
              <a:t>Erst im Gelände ersichtlich</a:t>
            </a:r>
          </a:p>
          <a:p>
            <a:pPr lvl="1"/>
            <a:r>
              <a:rPr lang="de-DE" dirty="0" smtClean="0"/>
              <a:t>Douglasien und Fichten kaum unterscheidbar</a:t>
            </a:r>
          </a:p>
          <a:p>
            <a:endParaRPr lang="de-DE" dirty="0" smtClean="0"/>
          </a:p>
          <a:p>
            <a:endParaRPr lang="de-DE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44966" y="6267281"/>
            <a:ext cx="8596668" cy="590719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de-DE" sz="1000" dirty="0" err="1" smtClean="0"/>
              <a:t>Coniferales</a:t>
            </a:r>
            <a:r>
              <a:rPr lang="de-DE" sz="1000" dirty="0" smtClean="0"/>
              <a:t> im MOF</a:t>
            </a:r>
            <a:endParaRPr lang="de-DE" sz="1000" i="1" dirty="0"/>
          </a:p>
        </p:txBody>
      </p:sp>
      <p:pic>
        <p:nvPicPr>
          <p:cNvPr id="3074" name="Picture 2" descr="C:\Users\AS\Desktop\Bilderausladen\IMG_20190704_093650692.jpg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353286" y="226472"/>
            <a:ext cx="4351572" cy="5802096"/>
          </a:xfrm>
          <a:prstGeom prst="rect">
            <a:avLst/>
          </a:prstGeom>
          <a:noFill/>
        </p:spPr>
      </p:pic>
      <p:pic>
        <p:nvPicPr>
          <p:cNvPr id="5" name="Picture 2" descr="C:\Users\AS\Desktop\Bilderausladen\IMG_20190704_093650692.jpg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5037227" y="208939"/>
            <a:ext cx="4351572" cy="580209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2050" name="Picture 2" descr="C:\Envimaster\Envimaster-BioGeo\Präsi\raw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71280" y="600650"/>
            <a:ext cx="8320977" cy="588511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1026" name="Picture 2" descr="C:\Envimaster\Envimaster-BioGeo\Präsi\pos_18_7_19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6222" y="595452"/>
            <a:ext cx="8271662" cy="585023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3. Plot (Re)Design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de-DE" dirty="0" smtClean="0"/>
              <a:t>Herausforderung/Problemstellung</a:t>
            </a:r>
          </a:p>
          <a:p>
            <a:r>
              <a:rPr lang="de-DE" dirty="0" smtClean="0"/>
              <a:t>Unterschiedliche Artzusammensetzung nach Substrat</a:t>
            </a:r>
          </a:p>
          <a:p>
            <a:r>
              <a:rPr lang="de-DE" dirty="0" smtClean="0"/>
              <a:t>Auswahl der </a:t>
            </a:r>
            <a:r>
              <a:rPr lang="de-DE" dirty="0" err="1" smtClean="0"/>
              <a:t>Plotgröße</a:t>
            </a:r>
            <a:r>
              <a:rPr lang="de-DE" dirty="0" smtClean="0"/>
              <a:t> für vergleichbaren Bedeckungsgrad</a:t>
            </a:r>
          </a:p>
          <a:p>
            <a:r>
              <a:rPr lang="de-DE" dirty="0" smtClean="0"/>
              <a:t>Abschätzen der Bedeckung</a:t>
            </a:r>
          </a:p>
          <a:p>
            <a:endParaRPr lang="de-DE" dirty="0" smtClean="0"/>
          </a:p>
          <a:p>
            <a:pPr>
              <a:buNone/>
            </a:pPr>
            <a:r>
              <a:rPr lang="de-DE" dirty="0" smtClean="0"/>
              <a:t>Lösung</a:t>
            </a:r>
          </a:p>
          <a:p>
            <a:r>
              <a:rPr lang="de-DE" dirty="0" smtClean="0"/>
              <a:t>„Multiplot Design“</a:t>
            </a:r>
          </a:p>
          <a:p>
            <a:r>
              <a:rPr lang="de-DE" dirty="0" smtClean="0"/>
              <a:t>Hauptplot an einer Position mit Radius </a:t>
            </a:r>
            <a:r>
              <a:rPr lang="de-DE" dirty="0" err="1" smtClean="0"/>
              <a:t>ca</a:t>
            </a:r>
            <a:r>
              <a:rPr lang="de-DE" dirty="0" smtClean="0"/>
              <a:t> 10m</a:t>
            </a:r>
          </a:p>
          <a:p>
            <a:r>
              <a:rPr lang="de-DE" dirty="0" err="1" smtClean="0"/>
              <a:t>Subplots</a:t>
            </a:r>
            <a:r>
              <a:rPr lang="de-DE" dirty="0" smtClean="0"/>
              <a:t> nach Substrat innerhalb Hauptplot</a:t>
            </a:r>
          </a:p>
          <a:p>
            <a:endParaRPr lang="de-DE" dirty="0" smtClean="0"/>
          </a:p>
          <a:p>
            <a:endParaRPr lang="de-DE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3.1 Boden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Bedeckung auf gesamte Fläche bezogen</a:t>
            </a:r>
          </a:p>
          <a:p>
            <a:r>
              <a:rPr lang="de-DE" dirty="0" smtClean="0"/>
              <a:t>Daher sehr häufig nur r/+</a:t>
            </a:r>
          </a:p>
          <a:p>
            <a:r>
              <a:rPr lang="de-DE" dirty="0" smtClean="0"/>
              <a:t>Kaum Unterschiede zwischen Abteilungen bei Bedeckung</a:t>
            </a:r>
          </a:p>
          <a:p>
            <a:r>
              <a:rPr lang="de-DE" dirty="0" smtClean="0"/>
              <a:t>Ausreißer deutlich erkennbar</a:t>
            </a:r>
          </a:p>
          <a:p>
            <a:endParaRPr lang="de-DE" dirty="0" smtClean="0"/>
          </a:p>
          <a:p>
            <a:pPr>
              <a:buNone/>
            </a:pPr>
            <a:endParaRPr lang="de-D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44966" y="6267281"/>
            <a:ext cx="8596668" cy="590719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de-DE" sz="1000" dirty="0" smtClean="0"/>
              <a:t>Typischer Boden in Laubwäldern: </a:t>
            </a:r>
            <a:r>
              <a:rPr lang="de-DE" sz="1000" dirty="0" smtClean="0"/>
              <a:t> </a:t>
            </a:r>
            <a:r>
              <a:rPr lang="de-DE" sz="1000" dirty="0" smtClean="0"/>
              <a:t>Moos nur an Laubfreien Standorten (</a:t>
            </a:r>
            <a:r>
              <a:rPr lang="de-DE" sz="1000" i="1" dirty="0" err="1" smtClean="0"/>
              <a:t>Polytrichum</a:t>
            </a:r>
            <a:r>
              <a:rPr lang="de-DE" sz="1000" i="1" dirty="0" smtClean="0"/>
              <a:t> </a:t>
            </a:r>
            <a:r>
              <a:rPr lang="de-DE" sz="1000" i="1" dirty="0" err="1" smtClean="0"/>
              <a:t>formosum</a:t>
            </a:r>
            <a:r>
              <a:rPr lang="de-DE" sz="1000" dirty="0" smtClean="0"/>
              <a:t>)</a:t>
            </a:r>
            <a:endParaRPr lang="de-DE" sz="1000" dirty="0"/>
          </a:p>
        </p:txBody>
      </p:sp>
      <p:pic>
        <p:nvPicPr>
          <p:cNvPr id="3074" name="Picture 2" descr="C:\Users\AS\Desktop\Bilderausladen\IMG_20190704_09365069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9741" y="444957"/>
            <a:ext cx="7736128" cy="580209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te">
  <a:themeElements>
    <a:clrScheme name="Facette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te">
      <a:majorFont>
        <a:latin typeface="Trebuchet MS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te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0</TotalTime>
  <Words>560</Words>
  <Application>Microsoft Office PowerPoint</Application>
  <PresentationFormat>Benutzerdefiniert</PresentationFormat>
  <Paragraphs>116</Paragraphs>
  <Slides>25</Slides>
  <Notes>0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25</vt:i4>
      </vt:variant>
    </vt:vector>
  </HeadingPairs>
  <TitlesOfParts>
    <vt:vector size="26" baseType="lpstr">
      <vt:lpstr>Facette</vt:lpstr>
      <vt:lpstr>MPG - Biogeographie Projekt: „Moosflora im MOF“ </vt:lpstr>
      <vt:lpstr>1. Einleitung</vt:lpstr>
      <vt:lpstr>2. Sampling Design</vt:lpstr>
      <vt:lpstr>Folie 4</vt:lpstr>
      <vt:lpstr>Folie 5</vt:lpstr>
      <vt:lpstr>Folie 6</vt:lpstr>
      <vt:lpstr>3. Plot (Re)Design</vt:lpstr>
      <vt:lpstr>3.1 Boden</vt:lpstr>
      <vt:lpstr>Folie 9</vt:lpstr>
      <vt:lpstr>Folie 10</vt:lpstr>
      <vt:lpstr>3.2 Totholz</vt:lpstr>
      <vt:lpstr>Folie 12</vt:lpstr>
      <vt:lpstr>3.3 Epiphyten</vt:lpstr>
      <vt:lpstr>Folie 14</vt:lpstr>
      <vt:lpstr>3.4 Gestein / Feuchter Boden / Spritzwasser/Wege</vt:lpstr>
      <vt:lpstr>4. Auswertung </vt:lpstr>
      <vt:lpstr>4. Auswertung</vt:lpstr>
      <vt:lpstr>5. Bisherige Ergebnisse</vt:lpstr>
      <vt:lpstr>Folie 19</vt:lpstr>
      <vt:lpstr>Folie 20</vt:lpstr>
      <vt:lpstr>Folie 21</vt:lpstr>
      <vt:lpstr>Folie 22</vt:lpstr>
      <vt:lpstr>5. Bisherige Ergebnisse Epiphyten </vt:lpstr>
      <vt:lpstr>Folie 24</vt:lpstr>
      <vt:lpstr>6. Literatur</vt:lpstr>
    </vt:vector>
  </TitlesOfParts>
  <Company>Philipps-Universität Marburg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MPG - Globaler Wandel Projekt: „Invasive Arten“</dc:title>
  <dc:creator>Andreas Schönberg</dc:creator>
  <cp:lastModifiedBy>AS</cp:lastModifiedBy>
  <cp:revision>25</cp:revision>
  <dcterms:created xsi:type="dcterms:W3CDTF">2018-10-31T15:09:59Z</dcterms:created>
  <dcterms:modified xsi:type="dcterms:W3CDTF">2019-07-18T10:06:26Z</dcterms:modified>
</cp:coreProperties>
</file>